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B9984906-87BD-4805-9608-FC19A5769A97}">
  <a:tblStyle styleId="{B9984906-87BD-4805-9608-FC19A5769A9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slide" Target="slides/slide31.xml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39" Type="http://schemas.openxmlformats.org/officeDocument/2006/relationships/slide" Target="slides/slide33.xml"/><Relationship Id="rId16" Type="http://schemas.openxmlformats.org/officeDocument/2006/relationships/slide" Target="slides/slide10.xml"/><Relationship Id="rId38" Type="http://schemas.openxmlformats.org/officeDocument/2006/relationships/slide" Target="slides/slide32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9f5d344c4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19f5d344c4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97f39f0d99_4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197f39f0d99_4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97f39f0d99_2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197f39f0d99_2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97f39f0d99_6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197f39f0d99_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97f39f0d99_1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197f39f0d99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97f39f0d99_6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197f39f0d99_6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97f39f0d99_1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197f39f0d99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19f5d344c4c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19f5d344c4c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197f39f0d99_6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197f39f0d99_6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9f5d344c4c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19f5d344c4c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97f39f0d99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97f39f0d99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97f39f0d99_2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197f39f0d99_2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97f39f0d99_2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197f39f0d99_2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97f39f0d99_2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197f39f0d99_2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9f5d344c4c_0_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19f5d344c4c_0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9f5d344c4c_0_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19f5d344c4c_0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19f5d344c4c_0_2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19f5d344c4c_0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97f39f0d99_2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197f39f0d99_2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19f5d344c4c_0_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19f5d344c4c_0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197f39f0d99_2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197f39f0d99_2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197f39f0d99_6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197f39f0d99_6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197f39f0d99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197f39f0d99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197f39f0d99_2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197f39f0d99_2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197f39f0d99_6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197f39f0d99_6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197f39f0d99_2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197f39f0d99_2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197f39f0d99_1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197f39f0d99_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97f39f0d99_1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97f39f0d99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197f39f0d99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197f39f0d99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197f39f0d99_4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197f39f0d99_4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97f39f0d99_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97f39f0d99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9f5d344c4c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19f5d344c4c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9f5d344c4c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19f5d344c4c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Relationship Id="rId4" Type="http://schemas.openxmlformats.org/officeDocument/2006/relationships/image" Target="../media/image16.png"/><Relationship Id="rId9" Type="http://schemas.openxmlformats.org/officeDocument/2006/relationships/image" Target="../media/image14.png"/><Relationship Id="rId5" Type="http://schemas.openxmlformats.org/officeDocument/2006/relationships/image" Target="../media/image11.png"/><Relationship Id="rId6" Type="http://schemas.openxmlformats.org/officeDocument/2006/relationships/image" Target="../media/image8.png"/><Relationship Id="rId7" Type="http://schemas.openxmlformats.org/officeDocument/2006/relationships/hyperlink" Target="https://blog.roboflow.com/" TargetMode="External"/><Relationship Id="rId8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Relationship Id="rId4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Relationship Id="rId4" Type="http://schemas.openxmlformats.org/officeDocument/2006/relationships/image" Target="../media/image19.png"/><Relationship Id="rId5" Type="http://schemas.openxmlformats.org/officeDocument/2006/relationships/image" Target="../media/image23.png"/><Relationship Id="rId6" Type="http://schemas.openxmlformats.org/officeDocument/2006/relationships/image" Target="../media/image18.png"/><Relationship Id="rId7" Type="http://schemas.openxmlformats.org/officeDocument/2006/relationships/image" Target="../media/image24.png"/><Relationship Id="rId8" Type="http://schemas.openxmlformats.org/officeDocument/2006/relationships/image" Target="../media/image2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Relationship Id="rId4" Type="http://schemas.openxmlformats.org/officeDocument/2006/relationships/image" Target="../media/image2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Relationship Id="rId4" Type="http://schemas.openxmlformats.org/officeDocument/2006/relationships/image" Target="../media/image27.png"/><Relationship Id="rId5" Type="http://schemas.openxmlformats.org/officeDocument/2006/relationships/image" Target="../media/image21.png"/><Relationship Id="rId6" Type="http://schemas.openxmlformats.org/officeDocument/2006/relationships/image" Target="../media/image26.png"/><Relationship Id="rId7" Type="http://schemas.openxmlformats.org/officeDocument/2006/relationships/image" Target="../media/image3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png"/><Relationship Id="rId4" Type="http://schemas.openxmlformats.org/officeDocument/2006/relationships/image" Target="../media/image2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9.png"/><Relationship Id="rId4" Type="http://schemas.openxmlformats.org/officeDocument/2006/relationships/image" Target="../media/image32.png"/><Relationship Id="rId5" Type="http://schemas.openxmlformats.org/officeDocument/2006/relationships/image" Target="../media/image37.png"/><Relationship Id="rId6" Type="http://schemas.openxmlformats.org/officeDocument/2006/relationships/image" Target="../media/image4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4.jpg"/><Relationship Id="rId4" Type="http://schemas.openxmlformats.org/officeDocument/2006/relationships/image" Target="../media/image4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5.png"/><Relationship Id="rId4" Type="http://schemas.openxmlformats.org/officeDocument/2006/relationships/image" Target="../media/image4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://drive.google.com/file/d/1tLW24jSL1uRXXNrAp7AofLekKFg01I36/view" TargetMode="External"/><Relationship Id="rId4" Type="http://schemas.openxmlformats.org/officeDocument/2006/relationships/image" Target="../media/image22.png"/><Relationship Id="rId5" Type="http://schemas.openxmlformats.org/officeDocument/2006/relationships/hyperlink" Target="http://drive.google.com/file/d/1Bz2oWp4OTejnDhzpznjYEfjcagcfD1wm/view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://drive.google.com/file/d/1jLDdP9xdC_ipCjCzMlk9d5JmVx-29S9A/view" TargetMode="External"/><Relationship Id="rId4" Type="http://schemas.openxmlformats.org/officeDocument/2006/relationships/image" Target="../media/image31.jpg"/><Relationship Id="rId5" Type="http://schemas.openxmlformats.org/officeDocument/2006/relationships/hyperlink" Target="http://drive.google.com/file/d/1bMwVzBPi4yoaH_bnWo4A5bozYaAgcBVD/view" TargetMode="External"/><Relationship Id="rId6" Type="http://schemas.openxmlformats.org/officeDocument/2006/relationships/image" Target="../media/image2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://drive.google.com/file/d/1vTbkujX8_saZ4j5lpDs35xuFRcyG9LAM/view" TargetMode="External"/><Relationship Id="rId4" Type="http://schemas.openxmlformats.org/officeDocument/2006/relationships/image" Target="../media/image28.jpg"/><Relationship Id="rId5" Type="http://schemas.openxmlformats.org/officeDocument/2006/relationships/hyperlink" Target="http://drive.google.com/file/d/1Bd4SIgCV3CSTUzaxTfQZ8mfDd3fO7NbA/view" TargetMode="External"/><Relationship Id="rId6" Type="http://schemas.openxmlformats.org/officeDocument/2006/relationships/image" Target="../media/image2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6.jpg"/><Relationship Id="rId4" Type="http://schemas.openxmlformats.org/officeDocument/2006/relationships/image" Target="../media/image3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3.png"/><Relationship Id="rId4" Type="http://schemas.openxmlformats.org/officeDocument/2006/relationships/image" Target="../media/image38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.png"/><Relationship Id="rId4" Type="http://schemas.openxmlformats.org/officeDocument/2006/relationships/image" Target="../media/image40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4.png"/><Relationship Id="rId4" Type="http://schemas.openxmlformats.org/officeDocument/2006/relationships/image" Target="../media/image4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Relationship Id="rId4" Type="http://schemas.openxmlformats.org/officeDocument/2006/relationships/hyperlink" Target="https://docs.google.com/spreadsheets/d/1G5d8QdRzvwHGlP1o9zBWfYpkDV6m3aJpY2S6EkufN_A/edit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프로젝트 명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임재원, 신민수, 박병준, 김지윤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2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YOLO v5 선정 이유</a:t>
            </a:r>
            <a:endParaRPr/>
          </a:p>
        </p:txBody>
      </p:sp>
      <p:sp>
        <p:nvSpPr>
          <p:cNvPr id="111" name="Google Shape;111;p22"/>
          <p:cNvSpPr txBox="1"/>
          <p:nvPr/>
        </p:nvSpPr>
        <p:spPr>
          <a:xfrm>
            <a:off x="160375" y="4056000"/>
            <a:ext cx="167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YOLO VS R-CNN</a:t>
            </a:r>
            <a:endParaRPr/>
          </a:p>
        </p:txBody>
      </p:sp>
      <p:sp>
        <p:nvSpPr>
          <p:cNvPr id="112" name="Google Shape;112;p22"/>
          <p:cNvSpPr txBox="1"/>
          <p:nvPr/>
        </p:nvSpPr>
        <p:spPr>
          <a:xfrm>
            <a:off x="2982700" y="4192875"/>
            <a:ext cx="237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YOLO Version Comparsion</a:t>
            </a:r>
            <a:endParaRPr/>
          </a:p>
        </p:txBody>
      </p:sp>
      <p:sp>
        <p:nvSpPr>
          <p:cNvPr id="113" name="Google Shape;113;p22"/>
          <p:cNvSpPr txBox="1"/>
          <p:nvPr/>
        </p:nvSpPr>
        <p:spPr>
          <a:xfrm>
            <a:off x="5866300" y="4151825"/>
            <a:ext cx="3381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YOLO v5 Family Model &amp; EfficientDet </a:t>
            </a:r>
            <a:endParaRPr/>
          </a:p>
        </p:txBody>
      </p:sp>
      <p:pic>
        <p:nvPicPr>
          <p:cNvPr id="114" name="Google Shape;11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38900" y="2022831"/>
            <a:ext cx="3127125" cy="20642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03650" y="2333332"/>
            <a:ext cx="2821401" cy="1863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15650" y="841275"/>
            <a:ext cx="2064813" cy="127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37700" y="681350"/>
            <a:ext cx="2064825" cy="127675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2"/>
          <p:cNvSpPr txBox="1"/>
          <p:nvPr/>
        </p:nvSpPr>
        <p:spPr>
          <a:xfrm>
            <a:off x="499650" y="4517225"/>
            <a:ext cx="47304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출처 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로보플로우 학술지 </a:t>
            </a:r>
            <a:r>
              <a:rPr lang="ko" sz="800" u="sng">
                <a:solidFill>
                  <a:schemeClr val="hlink"/>
                </a:solidFill>
                <a:hlinkClick r:id="rId7"/>
              </a:rPr>
              <a:t>https://blog.roboflow.com/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객체 검출을 위한 CNN과 YOLO 성능 비교 실험(반도체디스플레이기술학회지, 2020)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pic>
        <p:nvPicPr>
          <p:cNvPr id="119" name="Google Shape;119;p2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54401" y="875863"/>
            <a:ext cx="2541074" cy="13259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6400" y="2505000"/>
            <a:ext cx="2599201" cy="1687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00775"/>
            <a:ext cx="8733148" cy="4290327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3"/>
          <p:cNvSpPr txBox="1"/>
          <p:nvPr>
            <p:ph idx="1" type="subTitle"/>
          </p:nvPr>
        </p:nvSpPr>
        <p:spPr>
          <a:xfrm>
            <a:off x="218825" y="7650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WBS 3. 데이터 수집</a:t>
            </a:r>
            <a:endParaRPr/>
          </a:p>
        </p:txBody>
      </p:sp>
      <p:pic>
        <p:nvPicPr>
          <p:cNvPr id="127" name="Google Shape;127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352000"/>
            <a:ext cx="8733149" cy="98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2" name="Google Shape;132;p24"/>
          <p:cNvGraphicFramePr/>
          <p:nvPr/>
        </p:nvGraphicFramePr>
        <p:xfrm>
          <a:off x="465863" y="14148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{B9984906-87BD-4805-9608-FC19A5769A97}</a:tableStyleId>
              </a:tblPr>
              <a:tblGrid>
                <a:gridCol w="2695850"/>
                <a:gridCol w="2695850"/>
                <a:gridCol w="2695850"/>
              </a:tblGrid>
              <a:tr h="170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762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762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762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70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762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762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762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33" name="Google Shape;133;p24"/>
          <p:cNvSpPr txBox="1"/>
          <p:nvPr>
            <p:ph type="ctrTitle"/>
          </p:nvPr>
        </p:nvSpPr>
        <p:spPr>
          <a:xfrm>
            <a:off x="311700" y="209750"/>
            <a:ext cx="8520600" cy="99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3780"/>
              <a:t>사용한 이미지들 예시(생략할수도?)</a:t>
            </a:r>
            <a:endParaRPr sz="3780"/>
          </a:p>
        </p:txBody>
      </p:sp>
      <p:pic>
        <p:nvPicPr>
          <p:cNvPr id="134" name="Google Shape;13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9750" y="1623050"/>
            <a:ext cx="2281973" cy="1282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68663" y="1623050"/>
            <a:ext cx="2281973" cy="1282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47575" y="1623050"/>
            <a:ext cx="2280230" cy="1282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0650" y="3322375"/>
            <a:ext cx="2280182" cy="1282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369550" y="3322375"/>
            <a:ext cx="2280205" cy="1282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047593" y="3322372"/>
            <a:ext cx="2280208" cy="1282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00775"/>
            <a:ext cx="8733148" cy="4290327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5"/>
          <p:cNvSpPr txBox="1"/>
          <p:nvPr>
            <p:ph idx="1" type="subTitle"/>
          </p:nvPr>
        </p:nvSpPr>
        <p:spPr>
          <a:xfrm>
            <a:off x="218825" y="7650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WBS 4. 데이터 전처리</a:t>
            </a:r>
            <a:endParaRPr/>
          </a:p>
        </p:txBody>
      </p:sp>
      <p:pic>
        <p:nvPicPr>
          <p:cNvPr id="146" name="Google Shape;146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832800"/>
            <a:ext cx="8733149" cy="147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6"/>
          <p:cNvSpPr txBox="1"/>
          <p:nvPr>
            <p:ph idx="1" type="subTitle"/>
          </p:nvPr>
        </p:nvSpPr>
        <p:spPr>
          <a:xfrm>
            <a:off x="90500" y="61025"/>
            <a:ext cx="2741400" cy="56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데이터 전처리</a:t>
            </a:r>
            <a:endParaRPr/>
          </a:p>
        </p:txBody>
      </p:sp>
      <p:sp>
        <p:nvSpPr>
          <p:cNvPr id="152" name="Google Shape;152;p26"/>
          <p:cNvSpPr/>
          <p:nvPr/>
        </p:nvSpPr>
        <p:spPr>
          <a:xfrm>
            <a:off x="248450" y="4116050"/>
            <a:ext cx="2309700" cy="792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이미지 용량 축소</a:t>
            </a:r>
            <a:endParaRPr/>
          </a:p>
        </p:txBody>
      </p:sp>
      <p:sp>
        <p:nvSpPr>
          <p:cNvPr id="153" name="Google Shape;153;p26"/>
          <p:cNvSpPr/>
          <p:nvPr/>
        </p:nvSpPr>
        <p:spPr>
          <a:xfrm>
            <a:off x="2994625" y="4116050"/>
            <a:ext cx="2994600" cy="792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라벨링 데이터 포맷 변환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COCO-json -&gt; Pytorch Yolo v5 txt</a:t>
            </a:r>
            <a:endParaRPr/>
          </a:p>
        </p:txBody>
      </p:sp>
      <p:sp>
        <p:nvSpPr>
          <p:cNvPr id="154" name="Google Shape;154;p26"/>
          <p:cNvSpPr/>
          <p:nvPr/>
        </p:nvSpPr>
        <p:spPr>
          <a:xfrm>
            <a:off x="6208625" y="4116050"/>
            <a:ext cx="2309700" cy="792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추가 데이터 라벨링</a:t>
            </a:r>
            <a:endParaRPr/>
          </a:p>
        </p:txBody>
      </p:sp>
      <p:pic>
        <p:nvPicPr>
          <p:cNvPr id="155" name="Google Shape;15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4275" y="628625"/>
            <a:ext cx="2902409" cy="328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700" y="439025"/>
            <a:ext cx="2613199" cy="3196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6913" y="3420800"/>
            <a:ext cx="2512776" cy="65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01059" y="2021800"/>
            <a:ext cx="3032515" cy="1895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01050" y="269106"/>
            <a:ext cx="3032525" cy="16524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00775"/>
            <a:ext cx="8733148" cy="4290327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7"/>
          <p:cNvSpPr txBox="1"/>
          <p:nvPr>
            <p:ph idx="1" type="subTitle"/>
          </p:nvPr>
        </p:nvSpPr>
        <p:spPr>
          <a:xfrm>
            <a:off x="218825" y="7650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WBS 5. 모델 학습</a:t>
            </a:r>
            <a:endParaRPr/>
          </a:p>
        </p:txBody>
      </p:sp>
      <p:pic>
        <p:nvPicPr>
          <p:cNvPr id="166" name="Google Shape;166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616988"/>
            <a:ext cx="8733149" cy="245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8"/>
          <p:cNvSpPr txBox="1"/>
          <p:nvPr>
            <p:ph idx="1" type="subTitle"/>
          </p:nvPr>
        </p:nvSpPr>
        <p:spPr>
          <a:xfrm>
            <a:off x="400825" y="28090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단일 객체 탐지 구</a:t>
            </a:r>
            <a:r>
              <a:rPr lang="ko"/>
              <a:t>현&lt;이슈1&gt;</a:t>
            </a:r>
            <a:endParaRPr/>
          </a:p>
        </p:txBody>
      </p:sp>
      <p:sp>
        <p:nvSpPr>
          <p:cNvPr id="172" name="Google Shape;172;p28"/>
          <p:cNvSpPr txBox="1"/>
          <p:nvPr>
            <p:ph idx="1" type="subTitle"/>
          </p:nvPr>
        </p:nvSpPr>
        <p:spPr>
          <a:xfrm>
            <a:off x="102450" y="896475"/>
            <a:ext cx="8520600" cy="390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&lt;이슈1&gt; </a:t>
            </a:r>
            <a:r>
              <a:rPr lang="ko"/>
              <a:t>포트홀 미탐지 문제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시도: 학습량 및 학습 epoch 증대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결과: 미탐지 개선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추가 문제:오탐지 증가(사람을 포트홀로 인식)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ko"/>
              <a:t>epoch 50: 사람얼굴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ko"/>
              <a:t>epoch 200 : 사람 입, 사람 머리 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9"/>
          <p:cNvSpPr txBox="1"/>
          <p:nvPr>
            <p:ph idx="1" type="subTitle"/>
          </p:nvPr>
        </p:nvSpPr>
        <p:spPr>
          <a:xfrm>
            <a:off x="0" y="0"/>
            <a:ext cx="8520600" cy="39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62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단일 객체 탐지 구현</a:t>
            </a:r>
            <a:r>
              <a:rPr lang="ko"/>
              <a:t>&lt;이슈1&gt;</a:t>
            </a:r>
            <a:endParaRPr/>
          </a:p>
        </p:txBody>
      </p:sp>
      <p:pic>
        <p:nvPicPr>
          <p:cNvPr id="178" name="Google Shape;17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225" y="958450"/>
            <a:ext cx="2756424" cy="1650475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9"/>
          <p:cNvSpPr/>
          <p:nvPr/>
        </p:nvSpPr>
        <p:spPr>
          <a:xfrm>
            <a:off x="3000125" y="1501238"/>
            <a:ext cx="735000" cy="564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0" name="Google Shape;180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20630" y="895787"/>
            <a:ext cx="3033495" cy="1775801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9"/>
          <p:cNvSpPr txBox="1"/>
          <p:nvPr/>
        </p:nvSpPr>
        <p:spPr>
          <a:xfrm>
            <a:off x="123375" y="495575"/>
            <a:ext cx="2568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포트홀 미탐지 문제</a:t>
            </a:r>
            <a:endParaRPr/>
          </a:p>
        </p:txBody>
      </p:sp>
      <p:sp>
        <p:nvSpPr>
          <p:cNvPr id="182" name="Google Shape;182;p29"/>
          <p:cNvSpPr txBox="1"/>
          <p:nvPr/>
        </p:nvSpPr>
        <p:spPr>
          <a:xfrm>
            <a:off x="6743000" y="3596750"/>
            <a:ext cx="19608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-"/>
            </a:pPr>
            <a:r>
              <a:rPr lang="ko" sz="1000">
                <a:solidFill>
                  <a:schemeClr val="dk2"/>
                </a:solidFill>
              </a:rPr>
              <a:t>epoch 50: 사람얼굴</a:t>
            </a:r>
            <a:endParaRPr sz="1000">
              <a:solidFill>
                <a:schemeClr val="dk2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-"/>
            </a:pPr>
            <a:r>
              <a:rPr lang="ko" sz="1000">
                <a:solidFill>
                  <a:schemeClr val="dk2"/>
                </a:solidFill>
              </a:rPr>
              <a:t>epoch 200 : 사람 입, 사람 머리 </a:t>
            </a:r>
            <a:endParaRPr sz="100"/>
          </a:p>
        </p:txBody>
      </p:sp>
      <p:pic>
        <p:nvPicPr>
          <p:cNvPr id="183" name="Google Shape;183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888" y="3278750"/>
            <a:ext cx="2568099" cy="1436399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9"/>
          <p:cNvSpPr/>
          <p:nvPr/>
        </p:nvSpPr>
        <p:spPr>
          <a:xfrm>
            <a:off x="2798888" y="3714500"/>
            <a:ext cx="807900" cy="564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5" name="Google Shape;185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96687" y="3308263"/>
            <a:ext cx="2756426" cy="1377370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9"/>
          <p:cNvSpPr txBox="1"/>
          <p:nvPr/>
        </p:nvSpPr>
        <p:spPr>
          <a:xfrm>
            <a:off x="198349" y="2791825"/>
            <a:ext cx="4685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추가 문제 발생 : 오탐지 증가(사람을 포트홀로 인식)</a:t>
            </a:r>
            <a:endParaRPr/>
          </a:p>
        </p:txBody>
      </p:sp>
      <p:sp>
        <p:nvSpPr>
          <p:cNvPr id="187" name="Google Shape;187;p29"/>
          <p:cNvSpPr txBox="1"/>
          <p:nvPr/>
        </p:nvSpPr>
        <p:spPr>
          <a:xfrm>
            <a:off x="6939624" y="1501250"/>
            <a:ext cx="2138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2"/>
                </a:solidFill>
              </a:rPr>
              <a:t>시도: 학습량 및 학습 epoch 증대</a:t>
            </a:r>
            <a:endParaRPr sz="10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2"/>
                </a:solidFill>
              </a:rPr>
              <a:t>결과: 미탐지 개선</a:t>
            </a:r>
            <a:endParaRPr sz="1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idx="1" type="subTitle"/>
          </p:nvPr>
        </p:nvSpPr>
        <p:spPr>
          <a:xfrm>
            <a:off x="311700" y="2319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다중</a:t>
            </a:r>
            <a:r>
              <a:rPr lang="ko"/>
              <a:t> 객체 탐지 구현&lt;이슈2&gt;</a:t>
            </a:r>
            <a:endParaRPr/>
          </a:p>
        </p:txBody>
      </p:sp>
      <p:sp>
        <p:nvSpPr>
          <p:cNvPr id="193" name="Google Shape;193;p30"/>
          <p:cNvSpPr txBox="1"/>
          <p:nvPr>
            <p:ph idx="1" type="subTitle"/>
          </p:nvPr>
        </p:nvSpPr>
        <p:spPr>
          <a:xfrm>
            <a:off x="311700" y="896475"/>
            <a:ext cx="8520600" cy="390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&lt;이슈2&gt; 오탐지 문제( 사람, 트래픽콘</a:t>
            </a:r>
            <a:r>
              <a:rPr lang="ko"/>
              <a:t>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시도: </a:t>
            </a:r>
            <a:r>
              <a:rPr lang="ko"/>
              <a:t>사람을 포함한 다양한 카테고리 추가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과정:</a:t>
            </a:r>
            <a:endParaRPr/>
          </a:p>
          <a:p>
            <a:pPr indent="-37973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ko"/>
              <a:t>이미지용량이 축소를 위해 다운샘플링 진행</a:t>
            </a:r>
            <a:endParaRPr/>
          </a:p>
          <a:p>
            <a:pPr indent="-37973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ko"/>
              <a:t>이미지 압축으로 용량감소(20%)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결과: </a:t>
            </a:r>
            <a:r>
              <a:rPr lang="ko"/>
              <a:t>오탐지,미탐지 모두 높게 발생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추가문제: </a:t>
            </a:r>
            <a:r>
              <a:rPr lang="ko"/>
              <a:t>사람,라바콘만 높은 정확도로 인지함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idx="1" type="subTitle"/>
          </p:nvPr>
        </p:nvSpPr>
        <p:spPr>
          <a:xfrm>
            <a:off x="311700" y="0"/>
            <a:ext cx="8520600" cy="32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18"/>
              <a:buFont typeface="Arial"/>
              <a:buNone/>
            </a:pPr>
            <a:r>
              <a:rPr lang="ko" sz="1172"/>
              <a:t>다중 객체 탐지 구현</a:t>
            </a:r>
            <a:r>
              <a:rPr lang="ko" sz="1172"/>
              <a:t>&lt;이슈2&gt;</a:t>
            </a:r>
            <a:endParaRPr sz="1172"/>
          </a:p>
        </p:txBody>
      </p:sp>
      <p:pic>
        <p:nvPicPr>
          <p:cNvPr id="199" name="Google Shape;19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413" y="721088"/>
            <a:ext cx="2773374" cy="2450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56450" y="724804"/>
            <a:ext cx="2867525" cy="2317684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31"/>
          <p:cNvSpPr txBox="1"/>
          <p:nvPr/>
        </p:nvSpPr>
        <p:spPr>
          <a:xfrm>
            <a:off x="2025100" y="4029400"/>
            <a:ext cx="4857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700">
                <a:solidFill>
                  <a:schemeClr val="dk2"/>
                </a:solidFill>
              </a:rPr>
              <a:t>결과: 오탐지,미탐지 모두 높게 발생</a:t>
            </a:r>
            <a:endParaRPr sz="300"/>
          </a:p>
        </p:txBody>
      </p:sp>
      <p:sp>
        <p:nvSpPr>
          <p:cNvPr id="202" name="Google Shape;202;p31"/>
          <p:cNvSpPr txBox="1"/>
          <p:nvPr/>
        </p:nvSpPr>
        <p:spPr>
          <a:xfrm>
            <a:off x="5964763" y="324600"/>
            <a:ext cx="400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트래픽콘 잘못 인식함</a:t>
            </a:r>
            <a:endParaRPr/>
          </a:p>
        </p:txBody>
      </p:sp>
      <p:sp>
        <p:nvSpPr>
          <p:cNvPr id="203" name="Google Shape;203;p31"/>
          <p:cNvSpPr txBox="1"/>
          <p:nvPr/>
        </p:nvSpPr>
        <p:spPr>
          <a:xfrm>
            <a:off x="601875" y="173725"/>
            <a:ext cx="28089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>
                <a:solidFill>
                  <a:schemeClr val="dk2"/>
                </a:solidFill>
              </a:rPr>
              <a:t>사람을 인식하지 못함</a:t>
            </a:r>
            <a:endParaRPr sz="300"/>
          </a:p>
        </p:txBody>
      </p:sp>
      <p:sp>
        <p:nvSpPr>
          <p:cNvPr id="204" name="Google Shape;204;p31"/>
          <p:cNvSpPr txBox="1"/>
          <p:nvPr/>
        </p:nvSpPr>
        <p:spPr>
          <a:xfrm>
            <a:off x="3848575" y="1109225"/>
            <a:ext cx="561900" cy="10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5700">
                <a:solidFill>
                  <a:schemeClr val="dk2"/>
                </a:solidFill>
              </a:rPr>
              <a:t>&amp;</a:t>
            </a:r>
            <a:endParaRPr sz="4300"/>
          </a:p>
        </p:txBody>
      </p:sp>
      <p:sp>
        <p:nvSpPr>
          <p:cNvPr id="205" name="Google Shape;205;p31"/>
          <p:cNvSpPr txBox="1"/>
          <p:nvPr/>
        </p:nvSpPr>
        <p:spPr>
          <a:xfrm>
            <a:off x="2862775" y="2495875"/>
            <a:ext cx="30000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2"/>
                </a:solidFill>
              </a:rPr>
              <a:t>시도: 사람을 포함한 다양한 카테고리 추가</a:t>
            </a:r>
            <a:endParaRPr sz="11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2"/>
                </a:solidFill>
              </a:rPr>
              <a:t>과정:</a:t>
            </a:r>
            <a:endParaRPr sz="11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2"/>
                </a:solidFill>
              </a:rPr>
              <a:t>- </a:t>
            </a:r>
            <a:r>
              <a:rPr lang="ko" sz="1100">
                <a:solidFill>
                  <a:schemeClr val="dk2"/>
                </a:solidFill>
              </a:rPr>
              <a:t>이미지용량이 축소를 위해 다운샘플링 진행</a:t>
            </a:r>
            <a:endParaRPr sz="11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2"/>
                </a:solidFill>
              </a:rPr>
              <a:t>- 이미지 압축으로 용량감소(20%)</a:t>
            </a:r>
            <a:endParaRPr sz="800"/>
          </a:p>
        </p:txBody>
      </p:sp>
      <p:sp>
        <p:nvSpPr>
          <p:cNvPr id="206" name="Google Shape;206;p31"/>
          <p:cNvSpPr/>
          <p:nvPr/>
        </p:nvSpPr>
        <p:spPr>
          <a:xfrm>
            <a:off x="3426225" y="3573125"/>
            <a:ext cx="1543200" cy="3246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31"/>
          <p:cNvSpPr txBox="1"/>
          <p:nvPr/>
        </p:nvSpPr>
        <p:spPr>
          <a:xfrm>
            <a:off x="2154025" y="4607475"/>
            <a:ext cx="3951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dk2"/>
                </a:solidFill>
              </a:rPr>
              <a:t>추가문제: 사람,라바콘만 높은 정확도로 인지함</a:t>
            </a:r>
            <a:endParaRPr sz="1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idx="1" type="subTitle"/>
          </p:nvPr>
        </p:nvSpPr>
        <p:spPr>
          <a:xfrm>
            <a:off x="311700" y="46540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목차</a:t>
            </a:r>
            <a:endParaRPr/>
          </a:p>
        </p:txBody>
      </p:sp>
      <p:sp>
        <p:nvSpPr>
          <p:cNvPr id="61" name="Google Shape;61;p14"/>
          <p:cNvSpPr txBox="1"/>
          <p:nvPr/>
        </p:nvSpPr>
        <p:spPr>
          <a:xfrm>
            <a:off x="408825" y="1785200"/>
            <a:ext cx="8149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2"/>
          <p:cNvSpPr txBox="1"/>
          <p:nvPr>
            <p:ph idx="1" type="subTitle"/>
          </p:nvPr>
        </p:nvSpPr>
        <p:spPr>
          <a:xfrm>
            <a:off x="311700" y="2319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다중 객체 탐지 구현</a:t>
            </a:r>
            <a:r>
              <a:rPr lang="ko"/>
              <a:t>&lt;이슈3&gt;</a:t>
            </a:r>
            <a:endParaRPr/>
          </a:p>
        </p:txBody>
      </p:sp>
      <p:sp>
        <p:nvSpPr>
          <p:cNvPr id="213" name="Google Shape;213;p32"/>
          <p:cNvSpPr txBox="1"/>
          <p:nvPr>
            <p:ph idx="1" type="subTitle"/>
          </p:nvPr>
        </p:nvSpPr>
        <p:spPr>
          <a:xfrm>
            <a:off x="311700" y="890850"/>
            <a:ext cx="8520600" cy="390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&lt;이슈3&gt; 오탐지, 미탐지 모두 높게 발생</a:t>
            </a:r>
            <a:endParaRPr/>
          </a:p>
          <a:p>
            <a:pPr indent="-36639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ko"/>
              <a:t>사람,라바콘만 높은 정확도로 인지함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원인분석: 학습이미지 분포표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시도: </a:t>
            </a:r>
            <a:r>
              <a:rPr lang="ko"/>
              <a:t>데이터 불균형 해소</a:t>
            </a:r>
            <a:endParaRPr/>
          </a:p>
          <a:p>
            <a:pPr indent="-36639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ko"/>
              <a:t>카테고리별 라벨링 번호를 이용해 학습장수, 비율 맞춤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결과: </a:t>
            </a:r>
            <a:r>
              <a:rPr lang="ko"/>
              <a:t>미탐지 개선</a:t>
            </a:r>
            <a:r>
              <a:rPr lang="ko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추가문제:</a:t>
            </a:r>
            <a:r>
              <a:rPr lang="ko"/>
              <a:t>오탐지 포트홀과 유사한 항목들</a:t>
            </a:r>
            <a:endParaRPr/>
          </a:p>
          <a:p>
            <a:pPr indent="-36639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ko"/>
              <a:t>균열, 물자국, 작은 포트홀, 맨홀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2050" y="896450"/>
            <a:ext cx="3711800" cy="3517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73825" y="748450"/>
            <a:ext cx="3834750" cy="3609750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33"/>
          <p:cNvSpPr txBox="1"/>
          <p:nvPr>
            <p:ph idx="1" type="subTitle"/>
          </p:nvPr>
        </p:nvSpPr>
        <p:spPr>
          <a:xfrm>
            <a:off x="311700" y="62175"/>
            <a:ext cx="8520600" cy="34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62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/>
              <a:t>다중 객체 탐지 구현&lt;이슈3&gt;</a:t>
            </a:r>
            <a:endParaRPr sz="20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subTitle"/>
          </p:nvPr>
        </p:nvSpPr>
        <p:spPr>
          <a:xfrm>
            <a:off x="311700" y="2319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다중 객체 탐지 구현</a:t>
            </a:r>
            <a:r>
              <a:rPr lang="ko"/>
              <a:t>&lt;이슈4&gt; </a:t>
            </a:r>
            <a:endParaRPr/>
          </a:p>
        </p:txBody>
      </p:sp>
      <p:sp>
        <p:nvSpPr>
          <p:cNvPr id="226" name="Google Shape;226;p34"/>
          <p:cNvSpPr txBox="1"/>
          <p:nvPr>
            <p:ph idx="1" type="subTitle"/>
          </p:nvPr>
        </p:nvSpPr>
        <p:spPr>
          <a:xfrm>
            <a:off x="311700" y="896475"/>
            <a:ext cx="8520600" cy="390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&lt;이슈4&gt; </a:t>
            </a:r>
            <a:r>
              <a:rPr lang="ko"/>
              <a:t>오탐지 (포트홀과 유사한 항목들)</a:t>
            </a:r>
            <a:endParaRPr/>
          </a:p>
          <a:p>
            <a:pPr indent="-35306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ko"/>
              <a:t>균열, 물자국, 작은 포트홀, 맨홀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원인분석: 1.학습시킨 포트홀 데이터셋에 균열과 작은 포트홀도 포함됨.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                 2. 육안으로 봐도 헷갈릴 수 있을 만한 경우 많음.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시도: </a:t>
            </a:r>
            <a:r>
              <a:rPr lang="ko"/>
              <a:t>오탐지 방지용 학습 카테고리 학습 (맨홀 및 filled 포트홀 학습) </a:t>
            </a:r>
            <a:endParaRPr/>
          </a:p>
          <a:p>
            <a:pPr indent="-35306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ko"/>
              <a:t>규모가 있는</a:t>
            </a:r>
            <a:r>
              <a:rPr lang="ko"/>
              <a:t> 포트홀 이미지 데이터로 교체(보수필요)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결과: </a:t>
            </a:r>
            <a:r>
              <a:rPr lang="ko"/>
              <a:t>오탐지 개선됨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추가문제: </a:t>
            </a:r>
            <a:r>
              <a:rPr lang="ko"/>
              <a:t>정확도 문제가 아직 해결되지 않음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5"/>
          <p:cNvSpPr txBox="1"/>
          <p:nvPr>
            <p:ph idx="1" type="subTitle"/>
          </p:nvPr>
        </p:nvSpPr>
        <p:spPr>
          <a:xfrm>
            <a:off x="180525" y="0"/>
            <a:ext cx="8520600" cy="39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55000"/>
              <a:buFont typeface="Arial"/>
              <a:buNone/>
            </a:pPr>
            <a:r>
              <a:rPr lang="ko" sz="2000"/>
              <a:t>다중 객체 탐지 구현&lt;이슈4&gt; </a:t>
            </a:r>
            <a:endParaRPr sz="2000"/>
          </a:p>
        </p:txBody>
      </p:sp>
      <p:pic>
        <p:nvPicPr>
          <p:cNvPr id="232" name="Google Shape;232;p35" title="B1_물자국맨홀_오탐지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1000" y="806700"/>
            <a:ext cx="2665925" cy="2950050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35"/>
          <p:cNvSpPr/>
          <p:nvPr/>
        </p:nvSpPr>
        <p:spPr>
          <a:xfrm>
            <a:off x="3600950" y="2071400"/>
            <a:ext cx="1516500" cy="586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 개선 시도</a:t>
            </a:r>
            <a:endParaRPr/>
          </a:p>
        </p:txBody>
      </p:sp>
      <p:pic>
        <p:nvPicPr>
          <p:cNvPr id="234" name="Google Shape;234;p35" title="A1.mp4">
            <a:hlinkClick r:id="rId5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20764" y="668375"/>
            <a:ext cx="2980361" cy="298760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35"/>
          <p:cNvSpPr txBox="1"/>
          <p:nvPr/>
        </p:nvSpPr>
        <p:spPr>
          <a:xfrm>
            <a:off x="331800" y="432150"/>
            <a:ext cx="4015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000">
                <a:solidFill>
                  <a:srgbClr val="FF0000"/>
                </a:solidFill>
              </a:rPr>
              <a:t>1.</a:t>
            </a:r>
            <a:r>
              <a:rPr lang="ko" sz="1000">
                <a:solidFill>
                  <a:srgbClr val="FF0000"/>
                </a:solidFill>
              </a:rPr>
              <a:t>  </a:t>
            </a:r>
            <a:r>
              <a:rPr b="1" lang="ko" sz="1200" u="sng">
                <a:solidFill>
                  <a:schemeClr val="dk2"/>
                </a:solidFill>
              </a:rPr>
              <a:t>아스팔트 위 물자국 —---------&gt; 포트홀로 오인 </a:t>
            </a:r>
            <a:endParaRPr b="1" sz="300" u="sng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FF0000"/>
              </a:solidFill>
            </a:endParaRPr>
          </a:p>
        </p:txBody>
      </p:sp>
      <p:sp>
        <p:nvSpPr>
          <p:cNvPr id="236" name="Google Shape;236;p35"/>
          <p:cNvSpPr txBox="1"/>
          <p:nvPr/>
        </p:nvSpPr>
        <p:spPr>
          <a:xfrm>
            <a:off x="331800" y="3756750"/>
            <a:ext cx="2816700" cy="13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2"/>
                </a:solidFill>
              </a:rPr>
              <a:t>원인분석: </a:t>
            </a:r>
            <a:endParaRPr sz="11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2"/>
                </a:solidFill>
              </a:rPr>
              <a:t>1.학습시킨 포트홀 데이터셋에 균열과 작은 포트홀도 포함됨.</a:t>
            </a:r>
            <a:endParaRPr sz="11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2"/>
                </a:solidFill>
              </a:rPr>
              <a:t>                </a:t>
            </a:r>
            <a:endParaRPr sz="11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2"/>
                </a:solidFill>
              </a:rPr>
              <a:t> 2. 육안으로 봐도 헷갈릴 수 있을 만한 경우 많음.</a:t>
            </a:r>
            <a:endParaRPr sz="400"/>
          </a:p>
        </p:txBody>
      </p:sp>
      <p:sp>
        <p:nvSpPr>
          <p:cNvPr id="237" name="Google Shape;237;p35"/>
          <p:cNvSpPr txBox="1"/>
          <p:nvPr/>
        </p:nvSpPr>
        <p:spPr>
          <a:xfrm>
            <a:off x="3032700" y="2837875"/>
            <a:ext cx="24384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2"/>
                </a:solidFill>
              </a:rPr>
              <a:t>오탐지 방지용 학습 카테고리 학습 (맨홀 및 filled 포트홀 학습) </a:t>
            </a:r>
            <a:endParaRPr sz="9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2"/>
                </a:solidFill>
              </a:rPr>
              <a:t>-  </a:t>
            </a:r>
            <a:r>
              <a:rPr lang="ko" sz="900">
                <a:solidFill>
                  <a:schemeClr val="dk2"/>
                </a:solidFill>
              </a:rPr>
              <a:t>규모가 있는 포트홀 이미지 데이터로 교체(보수필요)</a:t>
            </a:r>
            <a:endParaRPr sz="200"/>
          </a:p>
        </p:txBody>
      </p:sp>
      <p:sp>
        <p:nvSpPr>
          <p:cNvPr id="238" name="Google Shape;238;p35"/>
          <p:cNvSpPr txBox="1"/>
          <p:nvPr/>
        </p:nvSpPr>
        <p:spPr>
          <a:xfrm>
            <a:off x="6112100" y="3756750"/>
            <a:ext cx="22911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>
                <a:solidFill>
                  <a:schemeClr val="dk2"/>
                </a:solidFill>
              </a:rPr>
              <a:t>결과: 오탐지 개선됨</a:t>
            </a:r>
            <a:endParaRPr sz="300"/>
          </a:p>
        </p:txBody>
      </p:sp>
      <p:sp>
        <p:nvSpPr>
          <p:cNvPr id="239" name="Google Shape;239;p35"/>
          <p:cNvSpPr/>
          <p:nvPr/>
        </p:nvSpPr>
        <p:spPr>
          <a:xfrm>
            <a:off x="5162425" y="4614825"/>
            <a:ext cx="424500" cy="378000"/>
          </a:xfrm>
          <a:prstGeom prst="rightArrow">
            <a:avLst>
              <a:gd fmla="val 50000" name="adj1"/>
              <a:gd fmla="val 51058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35"/>
          <p:cNvSpPr txBox="1"/>
          <p:nvPr/>
        </p:nvSpPr>
        <p:spPr>
          <a:xfrm>
            <a:off x="5746550" y="4626825"/>
            <a:ext cx="3022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2"/>
                </a:solidFill>
              </a:rPr>
              <a:t>추가문제: 정확도 문제가 아직 해결되지 않음</a:t>
            </a:r>
            <a:endParaRPr sz="1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6"/>
          <p:cNvSpPr txBox="1"/>
          <p:nvPr>
            <p:ph idx="1" type="subTitle"/>
          </p:nvPr>
        </p:nvSpPr>
        <p:spPr>
          <a:xfrm>
            <a:off x="180525" y="0"/>
            <a:ext cx="8520600" cy="39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/>
              <a:t>다중 객체 탐지 구현&lt;이슈4&gt; </a:t>
            </a:r>
            <a:endParaRPr sz="2000"/>
          </a:p>
        </p:txBody>
      </p:sp>
      <p:sp>
        <p:nvSpPr>
          <p:cNvPr id="246" name="Google Shape;246;p36"/>
          <p:cNvSpPr/>
          <p:nvPr/>
        </p:nvSpPr>
        <p:spPr>
          <a:xfrm>
            <a:off x="3600950" y="2071400"/>
            <a:ext cx="1516500" cy="586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 개선 시도</a:t>
            </a:r>
            <a:endParaRPr/>
          </a:p>
        </p:txBody>
      </p:sp>
      <p:sp>
        <p:nvSpPr>
          <p:cNvPr id="247" name="Google Shape;247;p36"/>
          <p:cNvSpPr txBox="1"/>
          <p:nvPr/>
        </p:nvSpPr>
        <p:spPr>
          <a:xfrm>
            <a:off x="331800" y="432150"/>
            <a:ext cx="4015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FF0000"/>
                </a:solidFill>
              </a:rPr>
              <a:t>2</a:t>
            </a:r>
            <a:r>
              <a:rPr b="1" lang="ko" sz="1000">
                <a:solidFill>
                  <a:srgbClr val="FF0000"/>
                </a:solidFill>
              </a:rPr>
              <a:t>.</a:t>
            </a:r>
            <a:r>
              <a:rPr lang="ko" sz="1000">
                <a:solidFill>
                  <a:srgbClr val="FF0000"/>
                </a:solidFill>
              </a:rPr>
              <a:t>  </a:t>
            </a:r>
            <a:r>
              <a:rPr b="1" lang="ko" sz="1200" u="sng">
                <a:solidFill>
                  <a:schemeClr val="dk2"/>
                </a:solidFill>
              </a:rPr>
              <a:t>맨홀</a:t>
            </a:r>
            <a:r>
              <a:rPr b="1" lang="ko" sz="1200" u="sng">
                <a:solidFill>
                  <a:schemeClr val="dk2"/>
                </a:solidFill>
              </a:rPr>
              <a:t> —-------&gt; 포트홀로 오인 </a:t>
            </a:r>
            <a:endParaRPr b="1" sz="300" u="sng"/>
          </a:p>
        </p:txBody>
      </p:sp>
      <p:sp>
        <p:nvSpPr>
          <p:cNvPr id="248" name="Google Shape;248;p36"/>
          <p:cNvSpPr txBox="1"/>
          <p:nvPr/>
        </p:nvSpPr>
        <p:spPr>
          <a:xfrm>
            <a:off x="331800" y="3756750"/>
            <a:ext cx="2816700" cy="13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2"/>
                </a:solidFill>
              </a:rPr>
              <a:t>원인분석: </a:t>
            </a:r>
            <a:endParaRPr sz="11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2"/>
                </a:solidFill>
              </a:rPr>
              <a:t>1.학습시킨 포트홀 데이터셋에 균열과 작은 포트홀도 포함됨.</a:t>
            </a:r>
            <a:endParaRPr sz="11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2"/>
                </a:solidFill>
              </a:rPr>
              <a:t>                </a:t>
            </a:r>
            <a:endParaRPr sz="11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2"/>
                </a:solidFill>
              </a:rPr>
              <a:t> 2. 육안으로 봐도 헷갈릴 수 있을 만한 경우 많음.</a:t>
            </a:r>
            <a:endParaRPr sz="400"/>
          </a:p>
        </p:txBody>
      </p:sp>
      <p:sp>
        <p:nvSpPr>
          <p:cNvPr id="249" name="Google Shape;249;p36"/>
          <p:cNvSpPr txBox="1"/>
          <p:nvPr/>
        </p:nvSpPr>
        <p:spPr>
          <a:xfrm>
            <a:off x="3032700" y="2837875"/>
            <a:ext cx="24384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2"/>
                </a:solidFill>
              </a:rPr>
              <a:t>오탐지 방지용 학습 카테고리 학습 (맨홀 및 filled 포트홀 학습) </a:t>
            </a:r>
            <a:endParaRPr sz="9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2"/>
                </a:solidFill>
              </a:rPr>
              <a:t>-  규모가 있는 포트홀 이미지 데이터로 교체(보수필요)</a:t>
            </a:r>
            <a:endParaRPr sz="200"/>
          </a:p>
        </p:txBody>
      </p:sp>
      <p:sp>
        <p:nvSpPr>
          <p:cNvPr id="250" name="Google Shape;250;p36"/>
          <p:cNvSpPr txBox="1"/>
          <p:nvPr/>
        </p:nvSpPr>
        <p:spPr>
          <a:xfrm>
            <a:off x="6112100" y="3756750"/>
            <a:ext cx="22911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>
                <a:solidFill>
                  <a:schemeClr val="dk2"/>
                </a:solidFill>
              </a:rPr>
              <a:t>결과: 오탐지 개선됨</a:t>
            </a:r>
            <a:endParaRPr sz="300"/>
          </a:p>
        </p:txBody>
      </p:sp>
      <p:pic>
        <p:nvPicPr>
          <p:cNvPr id="251" name="Google Shape;251;p36" title="B2_맨홀오탐지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0525" y="1114875"/>
            <a:ext cx="2898250" cy="249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36" title="A2.mp4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71100" y="949525"/>
            <a:ext cx="3590150" cy="269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7"/>
          <p:cNvSpPr txBox="1"/>
          <p:nvPr>
            <p:ph idx="1" type="subTitle"/>
          </p:nvPr>
        </p:nvSpPr>
        <p:spPr>
          <a:xfrm>
            <a:off x="180525" y="0"/>
            <a:ext cx="8520600" cy="39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/>
              <a:t>다중 객체 탐지 구현&lt;이슈4&gt; </a:t>
            </a:r>
            <a:endParaRPr sz="2000"/>
          </a:p>
        </p:txBody>
      </p:sp>
      <p:sp>
        <p:nvSpPr>
          <p:cNvPr id="258" name="Google Shape;258;p37"/>
          <p:cNvSpPr/>
          <p:nvPr/>
        </p:nvSpPr>
        <p:spPr>
          <a:xfrm>
            <a:off x="3600950" y="2071400"/>
            <a:ext cx="1516500" cy="586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 개선 시도</a:t>
            </a:r>
            <a:endParaRPr/>
          </a:p>
        </p:txBody>
      </p:sp>
      <p:sp>
        <p:nvSpPr>
          <p:cNvPr id="259" name="Google Shape;259;p37"/>
          <p:cNvSpPr txBox="1"/>
          <p:nvPr/>
        </p:nvSpPr>
        <p:spPr>
          <a:xfrm>
            <a:off x="331800" y="432150"/>
            <a:ext cx="4015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FF0000"/>
                </a:solidFill>
              </a:rPr>
              <a:t>2.</a:t>
            </a:r>
            <a:r>
              <a:rPr lang="ko" sz="1000">
                <a:solidFill>
                  <a:srgbClr val="FF0000"/>
                </a:solidFill>
              </a:rPr>
              <a:t>  </a:t>
            </a:r>
            <a:r>
              <a:rPr b="1" lang="ko" sz="1200" u="sng">
                <a:solidFill>
                  <a:schemeClr val="dk2"/>
                </a:solidFill>
              </a:rPr>
              <a:t>균열, 매주 작은 균열</a:t>
            </a:r>
            <a:r>
              <a:rPr b="1" lang="ko" sz="1200" u="sng">
                <a:solidFill>
                  <a:schemeClr val="dk2"/>
                </a:solidFill>
              </a:rPr>
              <a:t> —-------&gt; 포트홀로 오인 </a:t>
            </a:r>
            <a:endParaRPr b="1" sz="300" u="sng"/>
          </a:p>
        </p:txBody>
      </p:sp>
      <p:sp>
        <p:nvSpPr>
          <p:cNvPr id="260" name="Google Shape;260;p37"/>
          <p:cNvSpPr txBox="1"/>
          <p:nvPr/>
        </p:nvSpPr>
        <p:spPr>
          <a:xfrm>
            <a:off x="331800" y="3756750"/>
            <a:ext cx="2816700" cy="13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2"/>
                </a:solidFill>
              </a:rPr>
              <a:t>원인분석: </a:t>
            </a:r>
            <a:endParaRPr sz="11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2"/>
                </a:solidFill>
              </a:rPr>
              <a:t>1.학습시킨 포트홀 데이터셋에 균열과 작은 포트홀도 포함됨.</a:t>
            </a:r>
            <a:endParaRPr sz="11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2"/>
                </a:solidFill>
              </a:rPr>
              <a:t>                </a:t>
            </a:r>
            <a:endParaRPr sz="11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2"/>
                </a:solidFill>
              </a:rPr>
              <a:t> 2. 육안으로 봐도 헷갈릴 수 있을 만한 경우 많음.</a:t>
            </a:r>
            <a:endParaRPr sz="400"/>
          </a:p>
        </p:txBody>
      </p:sp>
      <p:sp>
        <p:nvSpPr>
          <p:cNvPr id="261" name="Google Shape;261;p37"/>
          <p:cNvSpPr txBox="1"/>
          <p:nvPr/>
        </p:nvSpPr>
        <p:spPr>
          <a:xfrm>
            <a:off x="3032700" y="2837875"/>
            <a:ext cx="24384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2"/>
                </a:solidFill>
              </a:rPr>
              <a:t>오탐지 방지용 학습 카테고리 학습 (맨홀 및 filled 포트홀 학습) </a:t>
            </a:r>
            <a:endParaRPr sz="9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2"/>
                </a:solidFill>
              </a:rPr>
              <a:t>-  규모가 있는 포트홀 이미지 데이터로 교체(보수필요)</a:t>
            </a:r>
            <a:endParaRPr sz="200"/>
          </a:p>
        </p:txBody>
      </p:sp>
      <p:sp>
        <p:nvSpPr>
          <p:cNvPr id="262" name="Google Shape;262;p37"/>
          <p:cNvSpPr txBox="1"/>
          <p:nvPr/>
        </p:nvSpPr>
        <p:spPr>
          <a:xfrm>
            <a:off x="6112100" y="3756750"/>
            <a:ext cx="22911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>
                <a:solidFill>
                  <a:schemeClr val="dk2"/>
                </a:solidFill>
              </a:rPr>
              <a:t>결과: 오탐지 개선됨</a:t>
            </a:r>
            <a:endParaRPr sz="300"/>
          </a:p>
        </p:txBody>
      </p:sp>
      <p:pic>
        <p:nvPicPr>
          <p:cNvPr id="263" name="Google Shape;263;p37" title="B3_작은것도포트홀로 오탐지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0525" y="1083887"/>
            <a:ext cx="2721549" cy="2561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37" title="A3.mp4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46550" y="905725"/>
            <a:ext cx="3194200" cy="28093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8"/>
          <p:cNvSpPr txBox="1"/>
          <p:nvPr>
            <p:ph idx="1" type="subTitle"/>
          </p:nvPr>
        </p:nvSpPr>
        <p:spPr>
          <a:xfrm>
            <a:off x="311700" y="2319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다중 객체 탐지 구현&lt;이슈5&gt;</a:t>
            </a:r>
            <a:endParaRPr/>
          </a:p>
        </p:txBody>
      </p:sp>
      <p:sp>
        <p:nvSpPr>
          <p:cNvPr id="270" name="Google Shape;270;p38"/>
          <p:cNvSpPr txBox="1"/>
          <p:nvPr>
            <p:ph idx="1" type="subTitle"/>
          </p:nvPr>
        </p:nvSpPr>
        <p:spPr>
          <a:xfrm>
            <a:off x="311700" y="807950"/>
            <a:ext cx="8520600" cy="39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&lt;이슈5&gt; </a:t>
            </a:r>
            <a:r>
              <a:rPr lang="ko"/>
              <a:t>정확도 문제가 해결되지 않음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진행예정!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원인분석: 1. 많은 데이터를 학습할 여건이 아님.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                 2. 같은 양 대비 효율이 높은 학습법 필요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시도: 1.</a:t>
            </a:r>
            <a:r>
              <a:rPr lang="ko"/>
              <a:t>아규멘테이션(로테이션, 컷아웃, 쉬프트)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          2. 백그라운드 학습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9"/>
          <p:cNvSpPr txBox="1"/>
          <p:nvPr>
            <p:ph idx="1" type="subTitle"/>
          </p:nvPr>
        </p:nvSpPr>
        <p:spPr>
          <a:xfrm>
            <a:off x="311700" y="2319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다중 객체 탐지 구현&lt;이슈5&gt;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0"/>
          <p:cNvSpPr txBox="1"/>
          <p:nvPr>
            <p:ph type="ctrTitle"/>
          </p:nvPr>
        </p:nvSpPr>
        <p:spPr>
          <a:xfrm>
            <a:off x="311700" y="744575"/>
            <a:ext cx="8520600" cy="98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현재까지 문제 해결 현황</a:t>
            </a:r>
            <a:endParaRPr/>
          </a:p>
        </p:txBody>
      </p:sp>
      <p:sp>
        <p:nvSpPr>
          <p:cNvPr id="281" name="Google Shape;281;p40"/>
          <p:cNvSpPr txBox="1"/>
          <p:nvPr>
            <p:ph idx="1" type="subTitle"/>
          </p:nvPr>
        </p:nvSpPr>
        <p:spPr>
          <a:xfrm>
            <a:off x="225450" y="177915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상황 : 포트홀 미탐지와 오탐지 많이 개선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but 정확도가 조금 부족</a:t>
            </a:r>
            <a:endParaRPr/>
          </a:p>
        </p:txBody>
      </p:sp>
      <p:sp>
        <p:nvSpPr>
          <p:cNvPr id="282" name="Google Shape;282;p40"/>
          <p:cNvSpPr txBox="1"/>
          <p:nvPr>
            <p:ph idx="1" type="subTitle"/>
          </p:nvPr>
        </p:nvSpPr>
        <p:spPr>
          <a:xfrm>
            <a:off x="365550" y="2695600"/>
            <a:ext cx="8520600" cy="208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350"/>
              <a:t> [ </a:t>
            </a:r>
            <a:r>
              <a:rPr lang="ko" sz="2350"/>
              <a:t>시도예정</a:t>
            </a:r>
            <a:r>
              <a:rPr lang="ko" sz="2350"/>
              <a:t> ]</a:t>
            </a:r>
            <a:endParaRPr sz="235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350"/>
              <a:t>1.백그라운드 학습(이건 앞에서 했나?)</a:t>
            </a:r>
            <a:endParaRPr sz="2350"/>
          </a:p>
          <a:p>
            <a:pPr indent="0" lvl="0" marL="0" rtl="0" algn="l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70"/>
              <a:buFont typeface="Arial"/>
              <a:buNone/>
            </a:pPr>
            <a:r>
              <a:rPr lang="ko" sz="2350"/>
              <a:t>  </a:t>
            </a:r>
            <a:endParaRPr sz="2350"/>
          </a:p>
          <a:p>
            <a:pPr indent="0" lvl="0" marL="0" rtl="0" algn="l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350"/>
              <a:t>                    2.아규먼테이션(효율높은 학습전략)</a:t>
            </a:r>
            <a:endParaRPr sz="2350"/>
          </a:p>
          <a:p>
            <a:pPr indent="457200" lvl="0" marL="1371600" rtl="0" algn="l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50"/>
          </a:p>
          <a:p>
            <a:pPr indent="457200" lvl="0" marL="1371600" rtl="0" algn="l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70"/>
              <a:buFont typeface="Arial"/>
              <a:buNone/>
            </a:pPr>
            <a:r>
              <a:rPr lang="ko" sz="2350"/>
              <a:t>: 로테이션, 컷아웃, 쉬프트</a:t>
            </a:r>
            <a:endParaRPr sz="235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1"/>
          <p:cNvSpPr txBox="1"/>
          <p:nvPr>
            <p:ph idx="1" type="subTitle"/>
          </p:nvPr>
        </p:nvSpPr>
        <p:spPr>
          <a:xfrm>
            <a:off x="218825" y="7650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5-3 모델 학습 로그 &amp; 지표</a:t>
            </a:r>
            <a:endParaRPr/>
          </a:p>
        </p:txBody>
      </p:sp>
      <p:pic>
        <p:nvPicPr>
          <p:cNvPr id="288" name="Google Shape;288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8425" y="802775"/>
            <a:ext cx="4153676" cy="3541624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41"/>
          <p:cNvSpPr txBox="1"/>
          <p:nvPr>
            <p:ph idx="1" type="subTitle"/>
          </p:nvPr>
        </p:nvSpPr>
        <p:spPr>
          <a:xfrm>
            <a:off x="1220850" y="4444925"/>
            <a:ext cx="2333100" cy="44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/>
              <a:t>&lt;학습 카테고리 분포&gt;</a:t>
            </a:r>
            <a:endParaRPr sz="1700"/>
          </a:p>
        </p:txBody>
      </p:sp>
      <p:pic>
        <p:nvPicPr>
          <p:cNvPr id="290" name="Google Shape;290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16250" y="545875"/>
            <a:ext cx="4541373" cy="3922326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41"/>
          <p:cNvSpPr txBox="1"/>
          <p:nvPr>
            <p:ph idx="1" type="subTitle"/>
          </p:nvPr>
        </p:nvSpPr>
        <p:spPr>
          <a:xfrm>
            <a:off x="5611750" y="4444925"/>
            <a:ext cx="2333100" cy="44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/>
              <a:t>&lt;혼동 행렬&gt;</a:t>
            </a:r>
            <a:endParaRPr sz="17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idx="1" type="subTitle"/>
          </p:nvPr>
        </p:nvSpPr>
        <p:spPr>
          <a:xfrm>
            <a:off x="400825" y="6506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ko"/>
              <a:t>프로젝트 개요</a:t>
            </a:r>
            <a:endParaRPr/>
          </a:p>
        </p:txBody>
      </p:sp>
      <p:sp>
        <p:nvSpPr>
          <p:cNvPr id="67" name="Google Shape;67;p15"/>
          <p:cNvSpPr txBox="1"/>
          <p:nvPr>
            <p:ph idx="1" type="subTitle"/>
          </p:nvPr>
        </p:nvSpPr>
        <p:spPr>
          <a:xfrm>
            <a:off x="400825" y="207750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추진배경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" name="Google Shape;296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8125" y="596513"/>
            <a:ext cx="4028800" cy="395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2313" y="579625"/>
            <a:ext cx="4001125" cy="40272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2"/>
          <p:cNvSpPr txBox="1"/>
          <p:nvPr/>
        </p:nvSpPr>
        <p:spPr>
          <a:xfrm>
            <a:off x="405175" y="73150"/>
            <a:ext cx="3635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predict</a:t>
            </a:r>
            <a:endParaRPr/>
          </a:p>
        </p:txBody>
      </p:sp>
      <p:sp>
        <p:nvSpPr>
          <p:cNvPr id="299" name="Google Shape;299;p42"/>
          <p:cNvSpPr txBox="1"/>
          <p:nvPr/>
        </p:nvSpPr>
        <p:spPr>
          <a:xfrm>
            <a:off x="4688125" y="73150"/>
            <a:ext cx="3635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label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4" name="Google Shape;30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00775"/>
            <a:ext cx="8733148" cy="4290327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43"/>
          <p:cNvSpPr txBox="1"/>
          <p:nvPr>
            <p:ph idx="1" type="subTitle"/>
          </p:nvPr>
        </p:nvSpPr>
        <p:spPr>
          <a:xfrm>
            <a:off x="218825" y="7650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WBS 6. 세부 서비스 기능 구현</a:t>
            </a:r>
            <a:endParaRPr/>
          </a:p>
        </p:txBody>
      </p:sp>
      <p:pic>
        <p:nvPicPr>
          <p:cNvPr id="306" name="Google Shape;306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229500"/>
            <a:ext cx="8733149" cy="1232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" name="Google Shape;311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3550" y="849500"/>
            <a:ext cx="4001099" cy="384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7175" y="849500"/>
            <a:ext cx="4200149" cy="3841050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44"/>
          <p:cNvSpPr txBox="1"/>
          <p:nvPr>
            <p:ph idx="1" type="subTitle"/>
          </p:nvPr>
        </p:nvSpPr>
        <p:spPr>
          <a:xfrm>
            <a:off x="218825" y="7650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WBS 7. 플랫폼 탑재 형태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45"/>
          <p:cNvSpPr txBox="1"/>
          <p:nvPr>
            <p:ph idx="1" type="subTitle"/>
          </p:nvPr>
        </p:nvSpPr>
        <p:spPr>
          <a:xfrm>
            <a:off x="400825" y="6506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45"/>
          <p:cNvSpPr txBox="1"/>
          <p:nvPr/>
        </p:nvSpPr>
        <p:spPr>
          <a:xfrm>
            <a:off x="711750" y="1947050"/>
            <a:ext cx="6193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1. </a:t>
            </a:r>
            <a:r>
              <a:rPr lang="ko"/>
              <a:t>위험물 탐지 시 사용자에게 위험 경보 피드백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2. 보수 필요 위험물 현장 이미지 지자체 전송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3. API를 이용한 위치정보 전송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00775"/>
            <a:ext cx="8733148" cy="4290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955300"/>
            <a:ext cx="8733149" cy="123290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6"/>
          <p:cNvSpPr txBox="1"/>
          <p:nvPr>
            <p:ph idx="1" type="subTitle"/>
          </p:nvPr>
        </p:nvSpPr>
        <p:spPr>
          <a:xfrm>
            <a:off x="218825" y="7650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WBS 1. 주제 선정 및 프로젝트 범위 설정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1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00775"/>
            <a:ext cx="8733148" cy="4290327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8"/>
          <p:cNvSpPr txBox="1"/>
          <p:nvPr>
            <p:ph idx="1" type="subTitle"/>
          </p:nvPr>
        </p:nvSpPr>
        <p:spPr>
          <a:xfrm>
            <a:off x="218825" y="7650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WBS 2. 프로젝트 단위 기술서 작성</a:t>
            </a:r>
            <a:endParaRPr/>
          </a:p>
        </p:txBody>
      </p:sp>
      <p:pic>
        <p:nvPicPr>
          <p:cNvPr id="87" name="Google Shape;8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739500"/>
            <a:ext cx="8733149" cy="2212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9200" y="152400"/>
            <a:ext cx="3429204" cy="4838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52400"/>
            <a:ext cx="3433501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71754" y="152400"/>
            <a:ext cx="3429204" cy="4838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2675" y="1495000"/>
            <a:ext cx="7095701" cy="2510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025" y="277950"/>
            <a:ext cx="8907576" cy="4144976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21"/>
          <p:cNvSpPr txBox="1"/>
          <p:nvPr/>
        </p:nvSpPr>
        <p:spPr>
          <a:xfrm>
            <a:off x="858225" y="4562525"/>
            <a:ext cx="2615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u="sng">
                <a:solidFill>
                  <a:schemeClr val="hlink"/>
                </a:solidFill>
                <a:hlinkClick r:id="rId4"/>
              </a:rPr>
              <a:t>상세기능정의서 Docx Ver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